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330" r:id="rId3"/>
    <p:sldId id="340" r:id="rId4"/>
    <p:sldId id="338" r:id="rId5"/>
    <p:sldId id="339" r:id="rId6"/>
    <p:sldId id="341" r:id="rId7"/>
    <p:sldId id="320" r:id="rId8"/>
    <p:sldId id="323" r:id="rId9"/>
    <p:sldId id="311" r:id="rId10"/>
    <p:sldId id="342" r:id="rId11"/>
    <p:sldId id="313" r:id="rId12"/>
    <p:sldId id="314" r:id="rId13"/>
    <p:sldId id="326" r:id="rId14"/>
    <p:sldId id="327" r:id="rId15"/>
    <p:sldId id="328" r:id="rId16"/>
    <p:sldId id="344" r:id="rId17"/>
    <p:sldId id="343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BBC"/>
    <a:srgbClr val="04D0FF"/>
    <a:srgbClr val="2200FD"/>
    <a:srgbClr val="BF3420"/>
    <a:srgbClr val="BEBFC1"/>
    <a:srgbClr val="FEFDFF"/>
    <a:srgbClr val="1A7BAE"/>
    <a:srgbClr val="95BC49"/>
    <a:srgbClr val="FDA90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633"/>
    <p:restoredTop sz="38980" autoAdjust="0"/>
  </p:normalViewPr>
  <p:slideViewPr>
    <p:cSldViewPr>
      <p:cViewPr>
        <p:scale>
          <a:sx n="100" d="100"/>
          <a:sy n="100" d="100"/>
        </p:scale>
        <p:origin x="-845" y="-341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pPr/>
              <a:t>2017/12/9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pPr/>
              <a:t>2017/12/9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28660" y="-214332"/>
            <a:ext cx="10072758" cy="564360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5787" y="1472507"/>
            <a:ext cx="7643865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Analysis, Matching, and Prediction</a:t>
            </a:r>
            <a:br>
              <a:rPr lang="en-US" altLang="zh-CN" sz="2800" dirty="0" smtClean="0"/>
            </a:br>
            <a:r>
              <a:rPr lang="en-US" altLang="zh-CN" sz="2800" dirty="0" smtClean="0"/>
              <a:t> of Data with Time or Space Characteristics</a:t>
            </a:r>
            <a:br>
              <a:rPr lang="en-US" altLang="zh-CN" sz="2800" dirty="0" smtClean="0"/>
            </a:br>
            <a:r>
              <a:rPr lang="en-US" altLang="zh-CN" sz="2800" dirty="0" smtClean="0"/>
              <a:t> according to Association Rule of Data Mining</a:t>
            </a:r>
            <a:endParaRPr lang="zh-CN" altLang="en-US" sz="2800" dirty="0"/>
          </a:p>
        </p:txBody>
      </p:sp>
      <p:sp>
        <p:nvSpPr>
          <p:cNvPr id="26" name="矩形 25"/>
          <p:cNvSpPr/>
          <p:nvPr/>
        </p:nvSpPr>
        <p:spPr>
          <a:xfrm>
            <a:off x="2029043" y="3306425"/>
            <a:ext cx="5085566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Wang Yu, Jiang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Miinyu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Shao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Jialin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Zhang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Hongbin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Zhang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Pengyu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Gongxiu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Hornors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College, Beijing University of Technology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Mentor: Chen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Juncheng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48" y="3074218"/>
            <a:ext cx="7786742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71538" y="4643452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2 Support Vector Machine Regression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for temperature in a spell at particular location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304"/>
            <a:ext cx="2946838" cy="315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304"/>
            <a:ext cx="2987903" cy="322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500562" y="4643452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3 K Neighbors Regression 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temperature in a spell at particular location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1428728" y="1357304"/>
            <a:ext cx="2786082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 Machine Regression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214296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B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 in a Period at a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85723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1357290" y="442913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4876" y="442913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196673" y="2982704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160914" y="2911267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同time不同id_k近邻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0" y="1357304"/>
            <a:ext cx="2862230" cy="31407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1472" y="4357700"/>
            <a:ext cx="306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4 K Neighbors Regression 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temperature in a particular time in areas</a:t>
            </a:r>
          </a:p>
        </p:txBody>
      </p:sp>
      <p:sp>
        <p:nvSpPr>
          <p:cNvPr id="12" name="矩形 11"/>
          <p:cNvSpPr/>
          <p:nvPr/>
        </p:nvSpPr>
        <p:spPr>
          <a:xfrm>
            <a:off x="2857488" y="1285866"/>
            <a:ext cx="1143008" cy="14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596" y="214296"/>
            <a:ext cx="984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C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Temperature of an Area in a Moment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214428"/>
            <a:ext cx="494649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右箭头 10"/>
          <p:cNvSpPr/>
          <p:nvPr/>
        </p:nvSpPr>
        <p:spPr>
          <a:xfrm rot="11757523">
            <a:off x="3119170" y="3632098"/>
            <a:ext cx="977485" cy="141147"/>
          </a:xfrm>
          <a:prstGeom prst="rightArrow">
            <a:avLst>
              <a:gd name="adj1" fmla="val 50000"/>
              <a:gd name="adj2" fmla="val 88161"/>
            </a:avLst>
          </a:prstGeom>
          <a:solidFill>
            <a:srgbClr val="C0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29058" y="2857502"/>
            <a:ext cx="1714512" cy="17859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1472" y="85723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4143372" y="4643452"/>
            <a:ext cx="45720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5 Six regression  methods for temperature in a particular time in areas</a:t>
            </a:r>
          </a:p>
        </p:txBody>
      </p:sp>
      <p:sp>
        <p:nvSpPr>
          <p:cNvPr id="16" name="矩形 15"/>
          <p:cNvSpPr/>
          <p:nvPr/>
        </p:nvSpPr>
        <p:spPr>
          <a:xfrm>
            <a:off x="785786" y="4214824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-714412" y="2571750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曲面斜视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211039"/>
            <a:ext cx="5286385" cy="35242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5786" y="4754421"/>
            <a:ext cx="4714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5 Support Vector Machine Regression  for temperature in a spell in areas</a:t>
            </a:r>
          </a:p>
        </p:txBody>
      </p:sp>
      <p:sp>
        <p:nvSpPr>
          <p:cNvPr id="13" name="矩形 12"/>
          <p:cNvSpPr/>
          <p:nvPr/>
        </p:nvSpPr>
        <p:spPr>
          <a:xfrm rot="5718717">
            <a:off x="3857693" y="255310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19428879">
            <a:off x="3245039" y="399711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825933">
            <a:off x="553691" y="428901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28728" y="1211039"/>
            <a:ext cx="300039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 Machine Regression in 3D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2132" y="2000246"/>
            <a:ext cx="30718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Fitting the 3D data set into hyper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Innovation</a:t>
            </a:r>
          </a:p>
          <a:p>
            <a:pPr marL="285750" indent="-285750"/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017" y="191142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D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of an Area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0034" y="81431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53025" y="129128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Sensor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857752" y="1291289"/>
            <a:ext cx="1665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KD</a:t>
            </a:r>
            <a:r>
              <a:rPr lang="en-US" altLang="zh-CN" sz="1600" dirty="0" smtClean="0"/>
              <a:t> Tree </a:t>
            </a:r>
            <a:r>
              <a:rPr lang="en-US" altLang="zh-CN" sz="1600" dirty="0"/>
              <a:t>Module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807495" y="1291289"/>
            <a:ext cx="1319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TCP Module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095040" y="1291289"/>
            <a:ext cx="1191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ML </a:t>
            </a:r>
            <a:r>
              <a:rPr lang="en-US" altLang="zh-CN" sz="1600" dirty="0"/>
              <a:t>Module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35017" y="191142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IoT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Data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nalysis 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latform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6" descr="不同id不同time_SV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54" y="1597877"/>
            <a:ext cx="1471847" cy="1449596"/>
          </a:xfrm>
          <a:prstGeom prst="rect">
            <a:avLst/>
          </a:prstGeom>
        </p:spPr>
      </p:pic>
      <p:pic>
        <p:nvPicPr>
          <p:cNvPr id="30" name="图片 29" descr="树莓派sens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62" y="1648479"/>
            <a:ext cx="1000132" cy="1143008"/>
          </a:xfrm>
          <a:prstGeom prst="rect">
            <a:avLst/>
          </a:prstGeom>
        </p:spPr>
      </p:pic>
      <p:pic>
        <p:nvPicPr>
          <p:cNvPr id="31" name="图片 30" descr="KD树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2066" y="1719917"/>
            <a:ext cx="1133391" cy="1143008"/>
          </a:xfrm>
          <a:prstGeom prst="rect">
            <a:avLst/>
          </a:prstGeom>
        </p:spPr>
      </p:pic>
      <p:pic>
        <p:nvPicPr>
          <p:cNvPr id="32" name="图片 31" descr="TCP示意图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1736" y="1648479"/>
            <a:ext cx="1785950" cy="1378158"/>
          </a:xfrm>
          <a:prstGeom prst="rect">
            <a:avLst/>
          </a:prstGeom>
        </p:spPr>
      </p:pic>
      <p:cxnSp>
        <p:nvCxnSpPr>
          <p:cNvPr id="338" name="直接箭头连接符 337"/>
          <p:cNvCxnSpPr/>
          <p:nvPr/>
        </p:nvCxnSpPr>
        <p:spPr>
          <a:xfrm>
            <a:off x="2000232" y="2219983"/>
            <a:ext cx="57150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/>
          <p:cNvCxnSpPr/>
          <p:nvPr/>
        </p:nvCxnSpPr>
        <p:spPr>
          <a:xfrm>
            <a:off x="4286248" y="2219983"/>
            <a:ext cx="71438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/>
          <p:cNvCxnSpPr/>
          <p:nvPr/>
        </p:nvCxnSpPr>
        <p:spPr>
          <a:xfrm>
            <a:off x="6286512" y="2219983"/>
            <a:ext cx="642942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5"/>
          <p:cNvSpPr txBox="1"/>
          <p:nvPr/>
        </p:nvSpPr>
        <p:spPr>
          <a:xfrm>
            <a:off x="785786" y="3169513"/>
            <a:ext cx="139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Temperature </a:t>
            </a:r>
          </a:p>
          <a:p>
            <a:pPr algn="ctr"/>
            <a:r>
              <a:rPr lang="en-US" altLang="zh-CN" sz="1600" dirty="0" smtClean="0"/>
              <a:t>Collecting</a:t>
            </a:r>
            <a:endParaRPr lang="zh-CN" altLang="en-US" sz="1600" dirty="0"/>
          </a:p>
        </p:txBody>
      </p:sp>
      <p:sp>
        <p:nvSpPr>
          <p:cNvPr id="19" name="文本框 25"/>
          <p:cNvSpPr txBox="1"/>
          <p:nvPr/>
        </p:nvSpPr>
        <p:spPr>
          <a:xfrm>
            <a:off x="2428860" y="3098075"/>
            <a:ext cx="2098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Data Transmission</a:t>
            </a:r>
          </a:p>
          <a:p>
            <a:pPr algn="ctr"/>
            <a:r>
              <a:rPr lang="en-US" altLang="zh-CN" sz="1600" dirty="0" smtClean="0"/>
              <a:t>&amp;</a:t>
            </a:r>
          </a:p>
          <a:p>
            <a:pPr algn="ctr"/>
            <a:r>
              <a:rPr lang="en-US" altLang="zh-CN" sz="1600" dirty="0" smtClean="0"/>
              <a:t>Data Standardization</a:t>
            </a:r>
            <a:endParaRPr lang="zh-CN" altLang="en-US" sz="1600" dirty="0"/>
          </a:p>
        </p:txBody>
      </p:sp>
      <p:sp>
        <p:nvSpPr>
          <p:cNvPr id="21" name="文本框 25"/>
          <p:cNvSpPr txBox="1"/>
          <p:nvPr/>
        </p:nvSpPr>
        <p:spPr>
          <a:xfrm>
            <a:off x="5232809" y="3201421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Index</a:t>
            </a:r>
          </a:p>
          <a:p>
            <a:pPr algn="ctr"/>
            <a:r>
              <a:rPr lang="en-US" altLang="zh-CN" sz="1600" dirty="0" smtClean="0"/>
              <a:t>Building</a:t>
            </a:r>
            <a:endParaRPr lang="zh-CN" altLang="en-US" sz="1600" dirty="0"/>
          </a:p>
        </p:txBody>
      </p:sp>
      <p:sp>
        <p:nvSpPr>
          <p:cNvPr id="22" name="文本框 25"/>
          <p:cNvSpPr txBox="1"/>
          <p:nvPr/>
        </p:nvSpPr>
        <p:spPr>
          <a:xfrm>
            <a:off x="7072330" y="321469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Continuous</a:t>
            </a:r>
          </a:p>
          <a:p>
            <a:pPr algn="ctr"/>
            <a:r>
              <a:rPr lang="en-US" altLang="zh-CN" sz="1600" dirty="0" smtClean="0"/>
              <a:t>Query</a:t>
            </a:r>
            <a:endParaRPr lang="zh-CN" altLang="en-US" sz="1600" dirty="0"/>
          </a:p>
        </p:txBody>
      </p:sp>
      <p:pic>
        <p:nvPicPr>
          <p:cNvPr id="23" name="图片 22" descr="iot.png"/>
          <p:cNvPicPr>
            <a:picLocks noChangeAspect="1"/>
          </p:cNvPicPr>
          <p:nvPr/>
        </p:nvPicPr>
        <p:blipFill>
          <a:blip r:embed="rId6" cstate="print"/>
          <a:srcRect r="69924"/>
          <a:stretch>
            <a:fillRect/>
          </a:stretch>
        </p:blipFill>
        <p:spPr>
          <a:xfrm>
            <a:off x="4786314" y="142858"/>
            <a:ext cx="572959" cy="571504"/>
          </a:xfrm>
          <a:prstGeom prst="rect">
            <a:avLst/>
          </a:prstGeom>
        </p:spPr>
      </p:pic>
      <p:sp>
        <p:nvSpPr>
          <p:cNvPr id="2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[2] [3]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://map.baidu.com</a:t>
            </a:r>
          </a:p>
        </p:txBody>
      </p:sp>
    </p:spTree>
    <p:extLst>
      <p:ext uri="{BB962C8B-B14F-4D97-AF65-F5344CB8AC3E}">
        <p14:creationId xmlns="" xmlns:p14="http://schemas.microsoft.com/office/powerpoint/2010/main" val="785395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43240" y="1857370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Live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Demonstration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pic>
        <p:nvPicPr>
          <p:cNvPr id="4" name="图片 3" descr="iot.png"/>
          <p:cNvPicPr>
            <a:picLocks noChangeAspect="1"/>
          </p:cNvPicPr>
          <p:nvPr/>
        </p:nvPicPr>
        <p:blipFill>
          <a:blip r:embed="rId2" cstate="print"/>
          <a:srcRect r="69924"/>
          <a:stretch>
            <a:fillRect/>
          </a:stretch>
        </p:blipFill>
        <p:spPr>
          <a:xfrm>
            <a:off x="2285984" y="1643056"/>
            <a:ext cx="858711" cy="8565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14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曲面斜视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578" y="3004226"/>
            <a:ext cx="1630650" cy="1500198"/>
          </a:xfrm>
          <a:prstGeom prst="rect">
            <a:avLst/>
          </a:prstGeom>
        </p:spPr>
      </p:pic>
      <p:pic>
        <p:nvPicPr>
          <p:cNvPr id="45" name="图片 44" descr="KD树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48" y="3000378"/>
            <a:ext cx="2643206" cy="164307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214296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857238"/>
            <a:ext cx="397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Index for Static </a:t>
            </a:r>
            <a:r>
              <a:rPr lang="en-US" altLang="zh-CN" sz="2000" dirty="0" smtClean="0"/>
              <a:t>Model </a:t>
            </a:r>
            <a:r>
              <a:rPr lang="en-US" altLang="zh-CN" sz="2000" dirty="0" smtClean="0"/>
              <a:t>– </a:t>
            </a:r>
            <a:r>
              <a:rPr lang="en-US" altLang="zh-CN" sz="2000" dirty="0" err="1" smtClean="0"/>
              <a:t>KD</a:t>
            </a:r>
            <a:r>
              <a:rPr lang="en-US" altLang="zh-CN" sz="2000" dirty="0" smtClean="0"/>
              <a:t> Tree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09138" y="861086"/>
            <a:ext cx="466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Continuous Query – Machine Learning</a:t>
            </a:r>
            <a:endParaRPr lang="zh-CN" altLang="en-US" sz="2000" dirty="0"/>
          </a:p>
        </p:txBody>
      </p:sp>
      <p:grpSp>
        <p:nvGrpSpPr>
          <p:cNvPr id="8" name="Group 1"/>
          <p:cNvGrpSpPr/>
          <p:nvPr/>
        </p:nvGrpSpPr>
        <p:grpSpPr>
          <a:xfrm>
            <a:off x="2357422" y="1500180"/>
            <a:ext cx="1500198" cy="1589869"/>
            <a:chOff x="-336998" y="245684"/>
            <a:chExt cx="5689754" cy="5264283"/>
          </a:xfrm>
        </p:grpSpPr>
        <p:grpSp>
          <p:nvGrpSpPr>
            <p:cNvPr id="9" name="Group 68"/>
            <p:cNvGrpSpPr/>
            <p:nvPr/>
          </p:nvGrpSpPr>
          <p:grpSpPr>
            <a:xfrm>
              <a:off x="-336998" y="245684"/>
              <a:ext cx="5689754" cy="5264283"/>
              <a:chOff x="-325666" y="259924"/>
              <a:chExt cx="5689754" cy="5264283"/>
            </a:xfrm>
          </p:grpSpPr>
          <p:pic>
            <p:nvPicPr>
              <p:cNvPr id="26" name="Picture 6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1318"/>
              <a:stretch/>
            </p:blipFill>
            <p:spPr>
              <a:xfrm>
                <a:off x="-325666" y="259924"/>
                <a:ext cx="5689754" cy="4472069"/>
              </a:xfrm>
              <a:prstGeom prst="rect">
                <a:avLst/>
              </a:prstGeom>
            </p:spPr>
          </p:pic>
          <p:grpSp>
            <p:nvGrpSpPr>
              <p:cNvPr id="27" name="Group 70"/>
              <p:cNvGrpSpPr/>
              <p:nvPr/>
            </p:nvGrpSpPr>
            <p:grpSpPr>
              <a:xfrm>
                <a:off x="1841861" y="4683453"/>
                <a:ext cx="2431413" cy="840754"/>
                <a:chOff x="1255022" y="4979092"/>
                <a:chExt cx="2431413" cy="840754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1255022" y="4979092"/>
                  <a:ext cx="2431413" cy="840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44" name="Picture 8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022" y="5259294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29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0" name="Picture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1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2" name="Picture 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3" name="Picture 7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4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5" name="Picture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6" name="Picture 7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7" name="Picture 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680" y="2323153"/>
                <a:ext cx="195717" cy="192881"/>
              </a:xfrm>
              <a:prstGeom prst="rect">
                <a:avLst/>
              </a:prstGeom>
            </p:spPr>
          </p:pic>
          <p:pic>
            <p:nvPicPr>
              <p:cNvPr id="38" name="Picture 8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9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0" name="Picture 8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1" name="Picture 8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2" name="Picture 8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10" name="Straight Connector 49"/>
            <p:cNvCxnSpPr>
              <a:stCxn id="34" idx="3"/>
              <a:endCxn id="33" idx="1"/>
            </p:cNvCxnSpPr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51"/>
            <p:cNvCxnSpPr>
              <a:stCxn id="33" idx="3"/>
              <a:endCxn id="32" idx="0"/>
            </p:cNvCxnSpPr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53"/>
            <p:cNvCxnSpPr>
              <a:stCxn id="32" idx="1"/>
              <a:endCxn id="30" idx="3"/>
            </p:cNvCxnSpPr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5"/>
            <p:cNvCxnSpPr>
              <a:stCxn id="30" idx="1"/>
              <a:endCxn id="42" idx="0"/>
            </p:cNvCxnSpPr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7"/>
            <p:cNvCxnSpPr>
              <a:endCxn id="35" idx="1"/>
            </p:cNvCxnSpPr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1"/>
            <p:cNvCxnSpPr>
              <a:stCxn id="35" idx="3"/>
              <a:endCxn id="36" idx="1"/>
            </p:cNvCxnSpPr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3"/>
            <p:cNvCxnSpPr>
              <a:stCxn id="36" idx="3"/>
              <a:endCxn id="37" idx="1"/>
            </p:cNvCxnSpPr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5"/>
            <p:cNvCxnSpPr>
              <a:stCxn id="37" idx="2"/>
              <a:endCxn id="29" idx="0"/>
            </p:cNvCxnSpPr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67"/>
            <p:cNvCxnSpPr>
              <a:stCxn id="29" idx="1"/>
              <a:endCxn id="38" idx="0"/>
            </p:cNvCxnSpPr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07"/>
            <p:cNvCxnSpPr>
              <a:stCxn id="38" idx="1"/>
              <a:endCxn id="39" idx="0"/>
            </p:cNvCxnSpPr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09"/>
            <p:cNvCxnSpPr>
              <a:stCxn id="39" idx="2"/>
              <a:endCxn id="31" idx="1"/>
            </p:cNvCxnSpPr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11"/>
            <p:cNvCxnSpPr>
              <a:stCxn id="31" idx="3"/>
              <a:endCxn id="28" idx="1"/>
            </p:cNvCxnSpPr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13"/>
            <p:cNvCxnSpPr>
              <a:stCxn id="28" idx="3"/>
              <a:endCxn id="40" idx="1"/>
            </p:cNvCxnSpPr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5"/>
            <p:cNvCxnSpPr>
              <a:stCxn id="40" idx="0"/>
              <a:endCxn id="41" idx="2"/>
            </p:cNvCxnSpPr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3"/>
          <p:cNvCxnSpPr/>
          <p:nvPr/>
        </p:nvCxnSpPr>
        <p:spPr>
          <a:xfrm rot="5400000">
            <a:off x="2463785" y="2678907"/>
            <a:ext cx="3787008" cy="7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88122" y="1432590"/>
            <a:ext cx="1316180" cy="136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1432591"/>
            <a:ext cx="1304520" cy="132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29190" y="3031407"/>
            <a:ext cx="1500198" cy="154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图片 51" descr="KD树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596" y="1500180"/>
            <a:ext cx="1500198" cy="1357322"/>
          </a:xfrm>
          <a:prstGeom prst="rect">
            <a:avLst/>
          </a:prstGeom>
        </p:spPr>
      </p:pic>
      <p:pic>
        <p:nvPicPr>
          <p:cNvPr id="50" name="图片 49" descr="iot.png"/>
          <p:cNvPicPr>
            <a:picLocks noChangeAspect="1"/>
          </p:cNvPicPr>
          <p:nvPr/>
        </p:nvPicPr>
        <p:blipFill>
          <a:blip r:embed="rId10" cstate="print"/>
          <a:srcRect r="69924"/>
          <a:stretch>
            <a:fillRect/>
          </a:stretch>
        </p:blipFill>
        <p:spPr>
          <a:xfrm>
            <a:off x="2355967" y="142858"/>
            <a:ext cx="572959" cy="571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716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57158" y="2143122"/>
            <a:ext cx="2786082" cy="1034078"/>
            <a:chOff x="6357918" y="1813900"/>
            <a:chExt cx="2786082" cy="1034078"/>
          </a:xfrm>
        </p:grpSpPr>
        <p:sp>
          <p:nvSpPr>
            <p:cNvPr id="55" name="TextBox 54"/>
            <p:cNvSpPr txBox="1"/>
            <p:nvPr/>
          </p:nvSpPr>
          <p:spPr>
            <a:xfrm>
              <a:off x="7215174" y="2143122"/>
              <a:ext cx="192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Smart Tourism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6" name="图片 25" descr="智慧旅游.png"/>
            <p:cNvPicPr>
              <a:picLocks noChangeAspect="1"/>
            </p:cNvPicPr>
            <p:nvPr/>
          </p:nvPicPr>
          <p:blipFill>
            <a:blip r:embed="rId2"/>
            <a:srcRect l="72444" b="19168"/>
            <a:stretch>
              <a:fillRect/>
            </a:stretch>
          </p:blipFill>
          <p:spPr>
            <a:xfrm>
              <a:off x="6500794" y="1813900"/>
              <a:ext cx="785818" cy="78581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6357918" y="2500312"/>
              <a:ext cx="490542" cy="347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214296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2910" y="1214428"/>
            <a:ext cx="3286148" cy="677187"/>
            <a:chOff x="714348" y="3143254"/>
            <a:chExt cx="3286148" cy="677187"/>
          </a:xfrm>
        </p:grpSpPr>
        <p:sp>
          <p:nvSpPr>
            <p:cNvPr id="54" name="TextBox 53"/>
            <p:cNvSpPr txBox="1"/>
            <p:nvPr/>
          </p:nvSpPr>
          <p:spPr>
            <a:xfrm>
              <a:off x="1428728" y="3214692"/>
              <a:ext cx="2571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 Intelligent </a:t>
              </a:r>
              <a:r>
                <a:rPr lang="en-US" altLang="zh-CN" sz="2000" dirty="0" smtClean="0"/>
                <a:t>Logistics</a:t>
              </a:r>
              <a:endParaRPr lang="zh-CN" altLang="en-US" sz="2000" dirty="0" smtClean="0"/>
            </a:p>
          </p:txBody>
        </p:sp>
        <p:pic>
          <p:nvPicPr>
            <p:cNvPr id="14" name="图片 13" descr="智慧物流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48" y="3143254"/>
              <a:ext cx="890662" cy="677187"/>
            </a:xfrm>
            <a:prstGeom prst="roundRect">
              <a:avLst/>
            </a:prstGeom>
            <a:effectLst>
              <a:softEdge rad="12700"/>
            </a:effectLst>
          </p:spPr>
        </p:pic>
      </p:grpSp>
      <p:grpSp>
        <p:nvGrpSpPr>
          <p:cNvPr id="23" name="组合 22"/>
          <p:cNvGrpSpPr/>
          <p:nvPr/>
        </p:nvGrpSpPr>
        <p:grpSpPr>
          <a:xfrm>
            <a:off x="571472" y="3214692"/>
            <a:ext cx="4532811" cy="857256"/>
            <a:chOff x="142844" y="1928808"/>
            <a:chExt cx="3789727" cy="857256"/>
          </a:xfrm>
        </p:grpSpPr>
        <p:sp>
          <p:nvSpPr>
            <p:cNvPr id="13" name="TextBox 12"/>
            <p:cNvSpPr txBox="1"/>
            <p:nvPr/>
          </p:nvSpPr>
          <p:spPr>
            <a:xfrm>
              <a:off x="859566" y="2000246"/>
              <a:ext cx="3073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Intelligent</a:t>
              </a:r>
              <a:r>
                <a:rPr lang="en-US" altLang="zh-CN" sz="2000" dirty="0" smtClean="0"/>
                <a:t> </a:t>
              </a:r>
            </a:p>
            <a:p>
              <a:r>
                <a:rPr lang="en-US" altLang="zh-CN" sz="2000" dirty="0" smtClean="0"/>
                <a:t>M</a:t>
              </a:r>
              <a:r>
                <a:rPr lang="en-US" sz="2000" dirty="0" smtClean="0"/>
                <a:t>edical Treatment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844" y="1928808"/>
              <a:ext cx="716722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5" name="组合 24"/>
          <p:cNvGrpSpPr/>
          <p:nvPr/>
        </p:nvGrpSpPr>
        <p:grpSpPr>
          <a:xfrm>
            <a:off x="5000628" y="1000114"/>
            <a:ext cx="3300437" cy="857256"/>
            <a:chOff x="5572132" y="642924"/>
            <a:chExt cx="3300437" cy="857256"/>
          </a:xfrm>
        </p:grpSpPr>
        <p:pic>
          <p:nvPicPr>
            <p:cNvPr id="24" name="图片 23" descr="智慧农业.png"/>
            <p:cNvPicPr>
              <a:picLocks noChangeAspect="1"/>
            </p:cNvPicPr>
            <p:nvPr/>
          </p:nvPicPr>
          <p:blipFill>
            <a:blip r:embed="rId5"/>
            <a:srcRect l="4444" r="64444"/>
            <a:stretch>
              <a:fillRect/>
            </a:stretch>
          </p:blipFill>
          <p:spPr>
            <a:xfrm>
              <a:off x="8072463" y="642924"/>
              <a:ext cx="800106" cy="8572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72132" y="928676"/>
              <a:ext cx="2643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Intelligent Agriculture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446" y="2071684"/>
            <a:ext cx="2558088" cy="1156299"/>
            <a:chOff x="488436" y="941966"/>
            <a:chExt cx="2796051" cy="1156299"/>
          </a:xfrm>
        </p:grpSpPr>
        <p:sp>
          <p:nvSpPr>
            <p:cNvPr id="8" name="TextBox 7"/>
            <p:cNvSpPr txBox="1"/>
            <p:nvPr/>
          </p:nvSpPr>
          <p:spPr>
            <a:xfrm>
              <a:off x="488436" y="1357303"/>
              <a:ext cx="16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Smart City</a:t>
              </a:r>
              <a:endParaRPr lang="zh-CN" altLang="en-US" sz="2000" dirty="0" smtClean="0"/>
            </a:p>
          </p:txBody>
        </p:sp>
        <p:pic>
          <p:nvPicPr>
            <p:cNvPr id="29" name="图片 28" descr="智慧城市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8188" y="941966"/>
              <a:ext cx="1156299" cy="1156299"/>
            </a:xfrm>
            <a:prstGeom prst="rect">
              <a:avLst/>
            </a:prstGeom>
          </p:spPr>
        </p:pic>
      </p:grpSp>
      <p:pic>
        <p:nvPicPr>
          <p:cNvPr id="31" name="图片 30" descr="iot.png"/>
          <p:cNvPicPr>
            <a:picLocks noChangeAspect="1"/>
          </p:cNvPicPr>
          <p:nvPr/>
        </p:nvPicPr>
        <p:blipFill>
          <a:blip r:embed="rId7"/>
          <a:srcRect r="69924"/>
          <a:stretch>
            <a:fillRect/>
          </a:stretch>
        </p:blipFill>
        <p:spPr>
          <a:xfrm>
            <a:off x="3500430" y="1643056"/>
            <a:ext cx="1833303" cy="1828649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429124" y="3357568"/>
            <a:ext cx="3857652" cy="785818"/>
            <a:chOff x="4500562" y="3429006"/>
            <a:chExt cx="3857652" cy="785818"/>
          </a:xfrm>
        </p:grpSpPr>
        <p:sp>
          <p:nvSpPr>
            <p:cNvPr id="11" name="TextBox 10"/>
            <p:cNvSpPr txBox="1"/>
            <p:nvPr/>
          </p:nvSpPr>
          <p:spPr>
            <a:xfrm>
              <a:off x="4500562" y="3643320"/>
              <a:ext cx="3643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Smart Transportation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2" name="图片 31" descr="智慧交通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2396" y="3429006"/>
              <a:ext cx="785818" cy="785818"/>
            </a:xfrm>
            <a:prstGeom prst="rect">
              <a:avLst/>
            </a:prstGeom>
          </p:spPr>
        </p:pic>
      </p:grpSp>
      <p:sp>
        <p:nvSpPr>
          <p:cNvPr id="3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] [2] [3] [4] [5] [6]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https://images.google.com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716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28660" y="-214332"/>
            <a:ext cx="10072758" cy="564360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86050" y="1928808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Thanks for Listening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14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Spatiotemporal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=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Spatial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Temporal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571472" y="1142990"/>
            <a:ext cx="236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Mobile Application</a:t>
            </a:r>
            <a:endParaRPr lang="zh-CN" altLang="en-US" sz="2000" dirty="0"/>
          </a:p>
        </p:txBody>
      </p:sp>
      <p:sp>
        <p:nvSpPr>
          <p:cNvPr id="34" name="文本框 5"/>
          <p:cNvSpPr txBox="1"/>
          <p:nvPr/>
        </p:nvSpPr>
        <p:spPr>
          <a:xfrm>
            <a:off x="3286116" y="117150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Crime Analysis</a:t>
            </a:r>
            <a:endParaRPr lang="zh-CN" altLang="en-US" sz="2000" dirty="0"/>
          </a:p>
        </p:txBody>
      </p:sp>
      <p:sp>
        <p:nvSpPr>
          <p:cNvPr id="35" name="文本框 6"/>
          <p:cNvSpPr txBox="1"/>
          <p:nvPr/>
        </p:nvSpPr>
        <p:spPr>
          <a:xfrm>
            <a:off x="5500726" y="1142990"/>
            <a:ext cx="37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Environmental Monitoring</a:t>
            </a:r>
            <a:endParaRPr lang="zh-CN" altLang="en-US" sz="2000" dirty="0"/>
          </a:p>
        </p:txBody>
      </p:sp>
      <p:pic>
        <p:nvPicPr>
          <p:cNvPr id="3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6" y="1806818"/>
            <a:ext cx="1801156" cy="1763798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6943" y="1830164"/>
            <a:ext cx="2494136" cy="1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矩形 8"/>
          <p:cNvSpPr/>
          <p:nvPr/>
        </p:nvSpPr>
        <p:spPr>
          <a:xfrm>
            <a:off x="7643834" y="3205450"/>
            <a:ext cx="85725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6"/>
          <p:cNvSpPr txBox="1"/>
          <p:nvPr/>
        </p:nvSpPr>
        <p:spPr>
          <a:xfrm>
            <a:off x="-32" y="450594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[1] https://phys.org/news/2017-11-uber-ipo-ceo.html</a:t>
            </a:r>
          </a:p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[2] https://www.pdx.edu/crime-data/hotspot-past-5-years-11</a:t>
            </a:r>
          </a:p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[3] http://</a:t>
            </a:r>
            <a:r>
              <a:rPr kumimoji="1" lang="en-US" altLang="zh-CN" sz="900" dirty="0" err="1" smtClean="0">
                <a:solidFill>
                  <a:schemeClr val="bg1">
                    <a:lumMod val="50000"/>
                  </a:schemeClr>
                </a:solidFill>
              </a:rPr>
              <a:t>banbenpu.com</a:t>
            </a:r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/picture/server-room-environmental-monitoring-systems-home-design-great-unique-on-server-room-environmental-monitoring-systems-house-decorating/</a:t>
            </a:r>
          </a:p>
          <a:p>
            <a:endParaRPr kumimoji="1" lang="zh-CN" altLang="en-US" sz="1600" dirty="0"/>
          </a:p>
        </p:txBody>
      </p:sp>
      <p:pic>
        <p:nvPicPr>
          <p:cNvPr id="40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03" y="1650103"/>
            <a:ext cx="2594820" cy="2005088"/>
          </a:xfrm>
          <a:prstGeom prst="rect">
            <a:avLst/>
          </a:prstGeom>
        </p:spPr>
      </p:pic>
      <p:sp>
        <p:nvSpPr>
          <p:cNvPr id="15" name="右大括号 14"/>
          <p:cNvSpPr/>
          <p:nvPr/>
        </p:nvSpPr>
        <p:spPr>
          <a:xfrm rot="5400000">
            <a:off x="5697147" y="2303858"/>
            <a:ext cx="285751" cy="3250429"/>
          </a:xfrm>
          <a:prstGeom prst="rightBrace">
            <a:avLst>
              <a:gd name="adj1" fmla="val 25878"/>
              <a:gd name="adj2" fmla="val 4967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142844" y="4029028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Dynamic Model</a:t>
            </a:r>
            <a:endParaRPr lang="zh-CN" altLang="en-US" sz="2000" dirty="0"/>
          </a:p>
        </p:txBody>
      </p:sp>
      <p:cxnSp>
        <p:nvCxnSpPr>
          <p:cNvPr id="29" name="直接箭头连接符 28"/>
          <p:cNvCxnSpPr/>
          <p:nvPr/>
        </p:nvCxnSpPr>
        <p:spPr>
          <a:xfrm rot="5400000">
            <a:off x="1453357" y="3838940"/>
            <a:ext cx="458412" cy="76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"/>
          <p:cNvSpPr txBox="1"/>
          <p:nvPr/>
        </p:nvSpPr>
        <p:spPr>
          <a:xfrm>
            <a:off x="4286248" y="4029028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Static Model</a:t>
            </a:r>
          </a:p>
        </p:txBody>
      </p:sp>
    </p:spTree>
    <p:extLst>
      <p:ext uri="{BB962C8B-B14F-4D97-AF65-F5344CB8AC3E}">
        <p14:creationId xmlns="" xmlns:p14="http://schemas.microsoft.com/office/powerpoint/2010/main" val="810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500562" y="428610"/>
            <a:ext cx="4205889" cy="3857652"/>
            <a:chOff x="4575715" y="633097"/>
            <a:chExt cx="3672408" cy="342403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60032" y="696505"/>
              <a:ext cx="3134934" cy="3360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Rectangle 2"/>
            <p:cNvSpPr/>
            <p:nvPr/>
          </p:nvSpPr>
          <p:spPr>
            <a:xfrm>
              <a:off x="4575715" y="633097"/>
              <a:ext cx="3672408" cy="38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Scene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1472" y="857238"/>
            <a:ext cx="3848480" cy="3506062"/>
            <a:chOff x="487156" y="898789"/>
            <a:chExt cx="4876932" cy="4227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1318"/>
            <a:stretch/>
          </p:blipFill>
          <p:spPr>
            <a:xfrm>
              <a:off x="487156" y="898789"/>
              <a:ext cx="4876932" cy="3833201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712732" y="4786584"/>
              <a:ext cx="1243780" cy="340069"/>
              <a:chOff x="2125893" y="5082223"/>
              <a:chExt cx="1243780" cy="34006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308831" y="5082223"/>
                <a:ext cx="1060842" cy="340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/>
                  <a:t>Sensor</a:t>
                </a:r>
                <a:endParaRPr lang="en-US" sz="1050" dirty="0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5893" y="5128060"/>
                <a:ext cx="195717" cy="192880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384" y="4050330"/>
              <a:ext cx="195717" cy="1928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066" y="3037487"/>
              <a:ext cx="195717" cy="1928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177" y="1786048"/>
              <a:ext cx="195717" cy="19288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58" y="4336231"/>
              <a:ext cx="195717" cy="19288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0146" y="1486873"/>
              <a:ext cx="195717" cy="19288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319" y="960824"/>
              <a:ext cx="195717" cy="19288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79" y="1140797"/>
              <a:ext cx="195717" cy="19288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587" y="2597904"/>
              <a:ext cx="195717" cy="19288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525" y="2293207"/>
              <a:ext cx="195717" cy="19288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681" y="2323153"/>
              <a:ext cx="195717" cy="19288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074" y="3470361"/>
              <a:ext cx="195717" cy="19288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77" y="3854030"/>
              <a:ext cx="195717" cy="19288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115" y="3428854"/>
              <a:ext cx="195717" cy="19288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562" y="2727455"/>
              <a:ext cx="195717" cy="19288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35" y="2297722"/>
              <a:ext cx="195717" cy="192880"/>
            </a:xfrm>
            <a:prstGeom prst="rect">
              <a:avLst/>
            </a:prstGeom>
          </p:spPr>
        </p:pic>
      </p:grpSp>
      <p:sp>
        <p:nvSpPr>
          <p:cNvPr id="5" name="文本框 5"/>
          <p:cNvSpPr txBox="1"/>
          <p:nvPr/>
        </p:nvSpPr>
        <p:spPr>
          <a:xfrm>
            <a:off x="142844" y="4357700"/>
            <a:ext cx="503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Static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</a:p>
        </p:txBody>
      </p:sp>
      <p:sp>
        <p:nvSpPr>
          <p:cNvPr id="29" name="文本框 5"/>
          <p:cNvSpPr txBox="1"/>
          <p:nvPr/>
        </p:nvSpPr>
        <p:spPr>
          <a:xfrm>
            <a:off x="4286248" y="4357700"/>
            <a:ext cx="468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Continuous Temperature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273072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95536" y="1766651"/>
            <a:ext cx="3639918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 smtClean="0"/>
              <a:t>How to build up </a:t>
            </a:r>
            <a:r>
              <a:rPr lang="en-US" altLang="zh-CN" sz="2800" b="1" dirty="0" smtClean="0"/>
              <a:t>index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800" b="1" dirty="0" smtClean="0"/>
              <a:t>static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model?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Problem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1857370"/>
            <a:ext cx="40324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dirty="0"/>
              <a:t>How to realize </a:t>
            </a:r>
            <a:r>
              <a:rPr lang="en-US" altLang="zh-CN" sz="2800" b="1" dirty="0"/>
              <a:t>continuous</a:t>
            </a:r>
            <a:r>
              <a:rPr lang="en-US" altLang="zh-CN" sz="2800" dirty="0"/>
              <a:t> </a:t>
            </a:r>
            <a:r>
              <a:rPr lang="en-US" altLang="zh-CN" sz="2400" dirty="0"/>
              <a:t>query</a:t>
            </a:r>
            <a:r>
              <a:rPr lang="en-US" altLang="zh-CN" sz="2400" dirty="0" smtClean="0"/>
              <a:t>?</a:t>
            </a:r>
            <a:endParaRPr lang="zh-CN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3395994" y="2467314"/>
            <a:ext cx="2065120" cy="11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65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625162" y="1518965"/>
            <a:ext cx="35188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Identifier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Divide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43570" y="2357436"/>
            <a:ext cx="3254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Low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 efficiency in static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model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8596" y="214296"/>
            <a:ext cx="692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INDEX –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Rectangle Tree (R Tree)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5644" y="843558"/>
            <a:ext cx="5020451" cy="4176464"/>
            <a:chOff x="415644" y="843558"/>
            <a:chExt cx="5020451" cy="41764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647" y="4803925"/>
              <a:ext cx="158716" cy="156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64" y="1131590"/>
              <a:ext cx="4534524" cy="316069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17828" y="4744244"/>
              <a:ext cx="860286" cy="275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Sensor</a:t>
              </a:r>
              <a:endParaRPr lang="en-US" sz="105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792516" y="3373037"/>
              <a:ext cx="426989" cy="426989"/>
              <a:chOff x="6948264" y="482386"/>
              <a:chExt cx="792088" cy="79208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304172" y="2593700"/>
              <a:ext cx="384574" cy="384574"/>
              <a:chOff x="6948264" y="482386"/>
              <a:chExt cx="792088" cy="79208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1792517" y="3934690"/>
              <a:ext cx="426989" cy="426989"/>
              <a:chOff x="6948264" y="482386"/>
              <a:chExt cx="792088" cy="79208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315774" y="3586535"/>
              <a:ext cx="426989" cy="426989"/>
              <a:chOff x="6948264" y="482386"/>
              <a:chExt cx="792088" cy="79208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3035218" y="3586535"/>
              <a:ext cx="426989" cy="426989"/>
              <a:chOff x="6948264" y="482386"/>
              <a:chExt cx="792088" cy="79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3827335" y="3295064"/>
              <a:ext cx="426989" cy="426989"/>
              <a:chOff x="6948264" y="482386"/>
              <a:chExt cx="792088" cy="79208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1524976" y="1428546"/>
              <a:ext cx="426989" cy="426989"/>
              <a:chOff x="6948264" y="482386"/>
              <a:chExt cx="792088" cy="79208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1306392" y="2362818"/>
              <a:ext cx="426989" cy="426989"/>
              <a:chOff x="6948264" y="482386"/>
              <a:chExt cx="792088" cy="79208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2957679" y="2145568"/>
              <a:ext cx="426989" cy="426989"/>
              <a:chOff x="6948264" y="482386"/>
              <a:chExt cx="792088" cy="79208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2890179" y="2764779"/>
              <a:ext cx="426989" cy="426989"/>
              <a:chOff x="6948264" y="482386"/>
              <a:chExt cx="792088" cy="79208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478114" y="2353157"/>
              <a:ext cx="426989" cy="426989"/>
              <a:chOff x="6948264" y="482386"/>
              <a:chExt cx="792088" cy="79208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156470" y="1868397"/>
              <a:ext cx="426989" cy="426989"/>
              <a:chOff x="6948264" y="482386"/>
              <a:chExt cx="792088" cy="792088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2754222" y="1648465"/>
              <a:ext cx="426989" cy="426989"/>
              <a:chOff x="6948264" y="482386"/>
              <a:chExt cx="792088" cy="79208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008101" y="2570400"/>
              <a:ext cx="426989" cy="426989"/>
              <a:chOff x="6948264" y="482386"/>
              <a:chExt cx="792088" cy="79208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2085638" y="1195055"/>
              <a:ext cx="426989" cy="426989"/>
              <a:chOff x="6948264" y="482386"/>
              <a:chExt cx="792088" cy="792088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68159" y="987574"/>
              <a:ext cx="1519553" cy="2204194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521168" y="1534349"/>
              <a:ext cx="2584544" cy="1729580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63307" y="3084645"/>
              <a:ext cx="3943821" cy="1399863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15644" y="843558"/>
              <a:ext cx="5020451" cy="3778763"/>
            </a:xfrm>
            <a:prstGeom prst="rect">
              <a:avLst/>
            </a:prstGeom>
            <a:noFill/>
            <a:ln>
              <a:solidFill>
                <a:srgbClr val="04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9843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KD树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0" y="928676"/>
            <a:ext cx="4643470" cy="2786082"/>
          </a:xfrm>
          <a:prstGeom prst="rect">
            <a:avLst/>
          </a:prstGeom>
        </p:spPr>
      </p:pic>
      <p:sp>
        <p:nvSpPr>
          <p:cNvPr id="28" name="矩形 18"/>
          <p:cNvSpPr/>
          <p:nvPr/>
        </p:nvSpPr>
        <p:spPr>
          <a:xfrm>
            <a:off x="428596" y="4029028"/>
            <a:ext cx="4301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Identifier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SensorID</a:t>
            </a:r>
            <a:r>
              <a:rPr lang="en-US" altLang="zh-CN" sz="2000" dirty="0" smtClean="0"/>
              <a:t> (space)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500034" y="975830"/>
            <a:ext cx="3606670" cy="2953242"/>
            <a:chOff x="475824" y="884549"/>
            <a:chExt cx="4876932" cy="4227864"/>
          </a:xfrm>
        </p:grpSpPr>
        <p:grpSp>
          <p:nvGrpSpPr>
            <p:cNvPr id="69" name="Group 68"/>
            <p:cNvGrpSpPr/>
            <p:nvPr/>
          </p:nvGrpSpPr>
          <p:grpSpPr>
            <a:xfrm>
              <a:off x="475824" y="884549"/>
              <a:ext cx="4876932" cy="4227864"/>
              <a:chOff x="487156" y="898789"/>
              <a:chExt cx="4876932" cy="4227864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1318"/>
              <a:stretch/>
            </p:blipFill>
            <p:spPr>
              <a:xfrm>
                <a:off x="487156" y="898789"/>
                <a:ext cx="4876932" cy="3833201"/>
              </a:xfrm>
              <a:prstGeom prst="rect">
                <a:avLst/>
              </a:prstGeom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2712732" y="4786584"/>
                <a:ext cx="1243780" cy="340069"/>
                <a:chOff x="2125893" y="5082223"/>
                <a:chExt cx="1243780" cy="340069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2308831" y="5082223"/>
                  <a:ext cx="1060842" cy="340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893" y="5128060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681" y="232315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/>
            <p:cNvCxnSpPr>
              <a:stCxn id="78" idx="3"/>
              <a:endCxn id="77" idx="1"/>
            </p:cNvCxnSpPr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77" idx="3"/>
              <a:endCxn id="76" idx="0"/>
            </p:cNvCxnSpPr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6" idx="1"/>
              <a:endCxn id="74" idx="3"/>
            </p:cNvCxnSpPr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4" idx="1"/>
              <a:endCxn id="86" idx="0"/>
            </p:cNvCxnSpPr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79" idx="1"/>
            </p:cNvCxnSpPr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80" idx="1"/>
            </p:cNvCxnSpPr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0" idx="3"/>
              <a:endCxn id="81" idx="1"/>
            </p:cNvCxnSpPr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2"/>
              <a:endCxn id="73" idx="0"/>
            </p:cNvCxnSpPr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3" idx="1"/>
              <a:endCxn id="82" idx="0"/>
            </p:cNvCxnSpPr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2" idx="1"/>
              <a:endCxn id="83" idx="0"/>
            </p:cNvCxnSpPr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3" idx="2"/>
              <a:endCxn id="75" idx="1"/>
            </p:cNvCxnSpPr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75" idx="3"/>
              <a:endCxn id="72" idx="1"/>
            </p:cNvCxnSpPr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2" idx="3"/>
              <a:endCxn id="84" idx="1"/>
            </p:cNvCxnSpPr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4" idx="0"/>
              <a:endCxn id="85" idx="2"/>
            </p:cNvCxnSpPr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8596" y="214296"/>
            <a:ext cx="771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K-Dimensional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 (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KD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Tree)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18"/>
          <p:cNvSpPr/>
          <p:nvPr/>
        </p:nvSpPr>
        <p:spPr>
          <a:xfrm>
            <a:off x="4286248" y="4029028"/>
            <a:ext cx="4659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Divide</a:t>
            </a:r>
            <a:r>
              <a:rPr lang="zh-CN" altLang="en-US" sz="2000" dirty="0" smtClean="0"/>
              <a:t> </a:t>
            </a:r>
            <a:r>
              <a:rPr lang="en-US" altLang="zh-CN" sz="2000" smtClean="0"/>
              <a:t>Time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Temperature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</a:p>
        </p:txBody>
      </p:sp>
      <p:sp>
        <p:nvSpPr>
          <p:cNvPr id="4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57686" y="928676"/>
            <a:ext cx="4429156" cy="857256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 smtClean="0">
                <a:solidFill>
                  <a:schemeClr val="tx1"/>
                </a:solidFill>
              </a:rPr>
              <a:t>Odd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57686" y="2643188"/>
            <a:ext cx="4429156" cy="857256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57686" y="1785932"/>
            <a:ext cx="4429156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 smtClean="0">
                <a:solidFill>
                  <a:schemeClr val="tx1"/>
                </a:solidFill>
              </a:rPr>
              <a:t>Even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4757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71472" y="714362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Lower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dimensionality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Higher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efficiency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793115" y="1428742"/>
            <a:ext cx="3993727" cy="3462204"/>
            <a:chOff x="475824" y="884549"/>
            <a:chExt cx="4876932" cy="4227864"/>
          </a:xfrm>
        </p:grpSpPr>
        <p:grpSp>
          <p:nvGrpSpPr>
            <p:cNvPr id="62" name="Group 61"/>
            <p:cNvGrpSpPr/>
            <p:nvPr/>
          </p:nvGrpSpPr>
          <p:grpSpPr>
            <a:xfrm>
              <a:off x="475824" y="884549"/>
              <a:ext cx="4876932" cy="4227864"/>
              <a:chOff x="487156" y="898789"/>
              <a:chExt cx="4876932" cy="4227864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1318"/>
              <a:stretch/>
            </p:blipFill>
            <p:spPr>
              <a:xfrm>
                <a:off x="487156" y="898789"/>
                <a:ext cx="4876932" cy="3833201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>
                <a:off x="2712732" y="4786584"/>
                <a:ext cx="1243780" cy="340069"/>
                <a:chOff x="2125893" y="5082223"/>
                <a:chExt cx="1243780" cy="340069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2308831" y="5082223"/>
                  <a:ext cx="1060842" cy="340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893" y="5128060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681" y="232315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63" name="Straight Connector 62"/>
            <p:cNvCxnSpPr/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93941" y="1462865"/>
            <a:ext cx="3990982" cy="3320059"/>
            <a:chOff x="453656" y="1225899"/>
            <a:chExt cx="3990982" cy="3320059"/>
          </a:xfrm>
        </p:grpSpPr>
        <p:grpSp>
          <p:nvGrpSpPr>
            <p:cNvPr id="5" name="Group 4"/>
            <p:cNvGrpSpPr/>
            <p:nvPr/>
          </p:nvGrpSpPr>
          <p:grpSpPr>
            <a:xfrm>
              <a:off x="453656" y="1225899"/>
              <a:ext cx="3990982" cy="3320059"/>
              <a:chOff x="415644" y="843558"/>
              <a:chExt cx="5020451" cy="417646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64" y="1131590"/>
                <a:ext cx="4534524" cy="316069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617828" y="4744244"/>
                <a:ext cx="860286" cy="27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/>
                  <a:t>Sensor</a:t>
                </a:r>
                <a:endParaRPr lang="en-US" sz="105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792516" y="3373037"/>
                <a:ext cx="426989" cy="426989"/>
                <a:chOff x="6948264" y="482386"/>
                <a:chExt cx="792088" cy="792088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4304172" y="2593700"/>
                <a:ext cx="384574" cy="384574"/>
                <a:chOff x="6948264" y="482386"/>
                <a:chExt cx="792088" cy="792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1792517" y="3934690"/>
                <a:ext cx="426989" cy="426989"/>
                <a:chOff x="6948264" y="482386"/>
                <a:chExt cx="792088" cy="792088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1315774" y="3586535"/>
                <a:ext cx="426989" cy="426989"/>
                <a:chOff x="6948264" y="482386"/>
                <a:chExt cx="792088" cy="79208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3035218" y="3586535"/>
                <a:ext cx="426989" cy="426989"/>
                <a:chOff x="6948264" y="482386"/>
                <a:chExt cx="792088" cy="792088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/>
            </p:nvGrpSpPr>
            <p:grpSpPr>
              <a:xfrm>
                <a:off x="3827335" y="3295064"/>
                <a:ext cx="426989" cy="426989"/>
                <a:chOff x="6948264" y="482386"/>
                <a:chExt cx="792088" cy="79208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1524976" y="1428546"/>
                <a:ext cx="426989" cy="426989"/>
                <a:chOff x="6948264" y="482386"/>
                <a:chExt cx="792088" cy="792088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1306392" y="2362818"/>
                <a:ext cx="426989" cy="426989"/>
                <a:chOff x="6948264" y="482386"/>
                <a:chExt cx="792088" cy="79208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/>
            </p:nvGrpSpPr>
            <p:grpSpPr>
              <a:xfrm>
                <a:off x="2957679" y="2145568"/>
                <a:ext cx="426989" cy="426989"/>
                <a:chOff x="6948264" y="482386"/>
                <a:chExt cx="792088" cy="79208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2890179" y="2764779"/>
                <a:ext cx="426989" cy="426989"/>
                <a:chOff x="6948264" y="482386"/>
                <a:chExt cx="792088" cy="792088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3478114" y="2353157"/>
                <a:ext cx="426989" cy="426989"/>
                <a:chOff x="6948264" y="482386"/>
                <a:chExt cx="792088" cy="79208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2156470" y="1868397"/>
                <a:ext cx="426989" cy="426989"/>
                <a:chOff x="6948264" y="482386"/>
                <a:chExt cx="792088" cy="79208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2754222" y="1648465"/>
                <a:ext cx="426989" cy="426989"/>
                <a:chOff x="6948264" y="482386"/>
                <a:chExt cx="792088" cy="792088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2008101" y="2570400"/>
                <a:ext cx="426989" cy="426989"/>
                <a:chOff x="6948264" y="482386"/>
                <a:chExt cx="792088" cy="792088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2085638" y="1195055"/>
                <a:ext cx="426989" cy="426989"/>
                <a:chOff x="6948264" y="482386"/>
                <a:chExt cx="792088" cy="79208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/>
              <p:cNvSpPr/>
              <p:nvPr/>
            </p:nvSpPr>
            <p:spPr>
              <a:xfrm>
                <a:off x="1168159" y="987574"/>
                <a:ext cx="1519553" cy="2204194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521168" y="1534349"/>
                <a:ext cx="2584544" cy="1729580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63307" y="3084645"/>
                <a:ext cx="3943821" cy="1399863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15644" y="843558"/>
                <a:ext cx="5020451" cy="3778763"/>
              </a:xfrm>
              <a:prstGeom prst="rect">
                <a:avLst/>
              </a:prstGeom>
              <a:noFill/>
              <a:ln>
                <a:solidFill>
                  <a:srgbClr val="04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498" y="4383026"/>
              <a:ext cx="160273" cy="157950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562352" y="152201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文本框 6"/>
          <p:cNvSpPr txBox="1"/>
          <p:nvPr/>
        </p:nvSpPr>
        <p:spPr>
          <a:xfrm>
            <a:off x="0" y="4732396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map.baidu.com</a:t>
            </a:r>
          </a:p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http://map.baidu.com</a:t>
            </a:r>
          </a:p>
          <a:p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1958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314178" y="2467607"/>
            <a:ext cx="3929090" cy="89737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/>
              <a:t>Can’t realize continuous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14414" y="1500180"/>
            <a:ext cx="3872230" cy="2376264"/>
            <a:chOff x="916204" y="1851670"/>
            <a:chExt cx="3168188" cy="1944216"/>
          </a:xfrm>
        </p:grpSpPr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916204" y="1851670"/>
              <a:ext cx="3168188" cy="194421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Moment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Spot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Period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Spot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Moment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Area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Period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Area</a:t>
              </a: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3218577" y="2383776"/>
              <a:ext cx="304480" cy="818290"/>
            </a:xfrm>
            <a:prstGeom prst="rightBrace">
              <a:avLst>
                <a:gd name="adj1" fmla="val 16524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62352" y="191142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Query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88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857884" y="1500180"/>
            <a:ext cx="32147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Fitting discrete points with 6 machine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Using the evaluation score to choose the most suitable method.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108" y="857238"/>
            <a:ext cx="5537214" cy="386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43042" y="4714890"/>
            <a:ext cx="32147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1 Temperature in a spell at particular 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52" y="152201"/>
            <a:ext cx="64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458</Words>
  <Application>Microsoft Macintosh PowerPoint</Application>
  <PresentationFormat>全屏显示(16:9)</PresentationFormat>
  <Paragraphs>110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邵嘉琳</dc:creator>
  <cp:lastModifiedBy>lh</cp:lastModifiedBy>
  <cp:revision>707</cp:revision>
  <dcterms:modified xsi:type="dcterms:W3CDTF">2017-12-09T14:42:24Z</dcterms:modified>
</cp:coreProperties>
</file>